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10/19/2017</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10/19/2017</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10/19/2017</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10/19/2017</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10/19/2017</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10/19/2017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10/19/2017</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10/19/2017</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7"/>
            <a:r>
              <a:rPr lang="en-US"/>
              <a:t>8</a:t>
            </a:r>
          </a:p>
          <a:p>
            <a:pPr lvl="8"/>
            <a:r>
              <a:rPr lang="en-US"/>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10/19/2017</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52FD7-76EF-4EBF-8807-5A08A9C8EA09}"/>
              </a:ext>
            </a:extLst>
          </p:cNvPr>
          <p:cNvSpPr>
            <a:spLocks noGrp="1"/>
          </p:cNvSpPr>
          <p:nvPr>
            <p:ph type="ctrTitle"/>
          </p:nvPr>
        </p:nvSpPr>
        <p:spPr/>
        <p:txBody>
          <a:bodyPr/>
          <a:lstStyle/>
          <a:p>
            <a:r>
              <a:rPr lang="tr-TR" err="1"/>
              <a:t>The</a:t>
            </a:r>
            <a:r>
              <a:rPr lang="tr-TR"/>
              <a:t> </a:t>
            </a:r>
            <a:r>
              <a:rPr lang="tr-TR" err="1"/>
              <a:t>Giver</a:t>
            </a:r>
          </a:p>
        </p:txBody>
      </p:sp>
      <p:sp>
        <p:nvSpPr>
          <p:cNvPr id="3" name="Subtitle 2">
            <a:extLst>
              <a:ext uri="{FF2B5EF4-FFF2-40B4-BE49-F238E27FC236}">
                <a16:creationId xmlns:a16="http://schemas.microsoft.com/office/drawing/2014/main" id="{F4C8D8C1-1062-49B2-BB56-D9F8E5DA6EB6}"/>
              </a:ext>
            </a:extLst>
          </p:cNvPr>
          <p:cNvSpPr>
            <a:spLocks noGrp="1"/>
          </p:cNvSpPr>
          <p:nvPr>
            <p:ph type="subTitle" idx="1"/>
          </p:nvPr>
        </p:nvSpPr>
        <p:spPr/>
        <p:txBody>
          <a:bodyPr vert="horz" lIns="91440" tIns="0" rIns="91440" bIns="45720" rtlCol="0" anchor="t">
            <a:normAutofit/>
          </a:bodyPr>
          <a:lstStyle/>
          <a:p>
            <a:r>
              <a:rPr lang="tr-TR" err="1"/>
              <a:t>By</a:t>
            </a:r>
            <a:r>
              <a:rPr lang="tr-TR"/>
              <a:t> </a:t>
            </a:r>
            <a:r>
              <a:rPr lang="tr-TR" err="1"/>
              <a:t>Regina</a:t>
            </a:r>
            <a:r>
              <a:rPr lang="tr-TR"/>
              <a:t> </a:t>
            </a:r>
            <a:r>
              <a:rPr lang="tr-TR" err="1"/>
              <a:t>Parker</a:t>
            </a:r>
          </a:p>
          <a:p>
            <a:r>
              <a:rPr lang="tr-TR" err="1"/>
              <a:t>Period</a:t>
            </a:r>
            <a:r>
              <a:rPr lang="tr-TR"/>
              <a:t> 1 </a:t>
            </a:r>
          </a:p>
          <a:p>
            <a:r>
              <a:rPr lang="tr-TR" err="1"/>
              <a:t>Written</a:t>
            </a:r>
            <a:r>
              <a:rPr lang="tr-TR"/>
              <a:t> </a:t>
            </a:r>
            <a:r>
              <a:rPr lang="tr-TR" err="1"/>
              <a:t>by</a:t>
            </a:r>
            <a:r>
              <a:rPr lang="tr-TR"/>
              <a:t> </a:t>
            </a:r>
            <a:r>
              <a:rPr lang="tr-TR" err="1"/>
              <a:t>Lois</a:t>
            </a:r>
            <a:r>
              <a:rPr lang="tr-TR"/>
              <a:t> </a:t>
            </a:r>
            <a:r>
              <a:rPr lang="tr-TR" err="1"/>
              <a:t>Lowry</a:t>
            </a:r>
          </a:p>
        </p:txBody>
      </p:sp>
    </p:spTree>
    <p:extLst>
      <p:ext uri="{BB962C8B-B14F-4D97-AF65-F5344CB8AC3E}">
        <p14:creationId xmlns:p14="http://schemas.microsoft.com/office/powerpoint/2010/main" val="4262868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CA6F4-969C-4D9B-8AED-E09E867AC2C7}"/>
              </a:ext>
            </a:extLst>
          </p:cNvPr>
          <p:cNvSpPr>
            <a:spLocks noGrp="1"/>
          </p:cNvSpPr>
          <p:nvPr>
            <p:ph type="title"/>
          </p:nvPr>
        </p:nvSpPr>
        <p:spPr/>
        <p:txBody>
          <a:bodyPr/>
          <a:lstStyle/>
          <a:p>
            <a:r>
              <a:rPr lang="en-US"/>
              <a:t>Comparison</a:t>
            </a:r>
          </a:p>
        </p:txBody>
      </p:sp>
      <p:sp>
        <p:nvSpPr>
          <p:cNvPr id="3" name="Content Placeholder 2">
            <a:extLst>
              <a:ext uri="{FF2B5EF4-FFF2-40B4-BE49-F238E27FC236}">
                <a16:creationId xmlns:a16="http://schemas.microsoft.com/office/drawing/2014/main" id="{126369BF-BA75-4800-83E1-B90BA0DD6E2F}"/>
              </a:ext>
            </a:extLst>
          </p:cNvPr>
          <p:cNvSpPr>
            <a:spLocks noGrp="1"/>
          </p:cNvSpPr>
          <p:nvPr>
            <p:ph idx="1"/>
          </p:nvPr>
        </p:nvSpPr>
        <p:spPr>
          <a:xfrm>
            <a:off x="4551400" y="538163"/>
            <a:ext cx="6848438" cy="6098177"/>
          </a:xfrm>
        </p:spPr>
        <p:txBody>
          <a:bodyPr/>
          <a:lstStyle/>
          <a:p>
            <a:pPr marL="0" indent="0">
              <a:buNone/>
            </a:pPr>
            <a:r>
              <a:rPr lang="en-US"/>
              <a:t>I would compare this book with the book I am currently reading, The Help. The Help takes place in Mississippi during the Civil Rights Movement. In that book, the people think the word is perfect if you have white supremacy. The colored women work as "help" aka maids, for the white ladies who can pay them. The colored men have low paying jobs. In The Giver, the Elders believe the world is perfect. In The Help, you currently have white supremacy, so they think the laws shouldn't change, only if the further the control white people have over colored people. They think the world is perfect. They are alike in this way. They are different because everyone has memories in The Help. They experience everything Jonas and his community don't experience. They experience true friendship and hard times. The people in The Help get to make their own decisions. The people in the Giver don't get to make true choices.</a:t>
            </a:r>
          </a:p>
        </p:txBody>
      </p:sp>
    </p:spTree>
    <p:extLst>
      <p:ext uri="{BB962C8B-B14F-4D97-AF65-F5344CB8AC3E}">
        <p14:creationId xmlns:p14="http://schemas.microsoft.com/office/powerpoint/2010/main" val="2065891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E44EA-3FED-42B3-8608-559D67CE4CA3}"/>
              </a:ext>
            </a:extLst>
          </p:cNvPr>
          <p:cNvSpPr>
            <a:spLocks noGrp="1"/>
          </p:cNvSpPr>
          <p:nvPr>
            <p:ph type="title"/>
          </p:nvPr>
        </p:nvSpPr>
        <p:spPr/>
        <p:txBody>
          <a:bodyPr/>
          <a:lstStyle/>
          <a:p>
            <a:r>
              <a:rPr lang="en-US"/>
              <a:t>Most Impactful Signpost</a:t>
            </a:r>
          </a:p>
        </p:txBody>
      </p:sp>
      <p:sp>
        <p:nvSpPr>
          <p:cNvPr id="3" name="Content Placeholder 2">
            <a:extLst>
              <a:ext uri="{FF2B5EF4-FFF2-40B4-BE49-F238E27FC236}">
                <a16:creationId xmlns:a16="http://schemas.microsoft.com/office/drawing/2014/main" id="{2904B4A1-0376-4A6E-9331-EAEFA3C8B70D}"/>
              </a:ext>
            </a:extLst>
          </p:cNvPr>
          <p:cNvSpPr>
            <a:spLocks noGrp="1"/>
          </p:cNvSpPr>
          <p:nvPr>
            <p:ph idx="1"/>
          </p:nvPr>
        </p:nvSpPr>
        <p:spPr/>
        <p:txBody>
          <a:bodyPr/>
          <a:lstStyle/>
          <a:p>
            <a:pPr marL="0" indent="0">
              <a:buNone/>
            </a:pPr>
            <a:r>
              <a:rPr lang="en-US"/>
              <a:t>The most impactful signpost was probably when the Giver was having a memory moment. When Jonas walked in one day, the Giver was obviously suffering with a memory. Jonas was going to leave, because whenever the Giver behaves in the manner that exhibits suffering, the Giver tells Jonas that he doesn't have training  that day. This time, the Giver wants Jonas to take some of the pain. Jonas agrees to, since he cares for the Giver. The Giver was remembering war and violence, pain and suffering. This memory is important because this is when the Giver decides to give some of the severe pain he has to Jonas. This is when Jonas discovers what the Chief Elder meant when she said that there would be intense pain. This is a turning point in the book for Jonas. </a:t>
            </a:r>
          </a:p>
        </p:txBody>
      </p:sp>
    </p:spTree>
    <p:extLst>
      <p:ext uri="{BB962C8B-B14F-4D97-AF65-F5344CB8AC3E}">
        <p14:creationId xmlns:p14="http://schemas.microsoft.com/office/powerpoint/2010/main" val="2115956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57440-40B1-4095-B224-E32453D34696}"/>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id="{6AC83156-5A65-4529-9DEA-0356B4939060}"/>
              </a:ext>
            </a:extLst>
          </p:cNvPr>
          <p:cNvSpPr>
            <a:spLocks noGrp="1"/>
          </p:cNvSpPr>
          <p:nvPr>
            <p:ph idx="1"/>
          </p:nvPr>
        </p:nvSpPr>
        <p:spPr/>
        <p:txBody>
          <a:bodyPr>
            <a:normAutofit lnSpcReduction="10000"/>
          </a:bodyPr>
          <a:lstStyle/>
          <a:p>
            <a:pPr marL="0" indent="0">
              <a:buNone/>
            </a:pPr>
            <a:r>
              <a:rPr lang="en-US"/>
              <a:t>This book was a remarkable book, and no wonder how it was a best seller! The most memorable aspect of this book is when Jonas decides to do something about the way his community is operated. He goes against the community rules and goes beyond the community boundaries. He gives the community his memories. This novel is important because it shows why memories are important, why it is good that we are different, and why achieving perfection is impossible. This puts it into perspective the consequences for making everyone alike and the same. I would recommend that my sister read this book because she would really enjoy this book. She would love to read about Jonas receiving memories and learning about how the community was run. This indeed was a marvelous book to read, and would like to read it again sometime.</a:t>
            </a:r>
          </a:p>
        </p:txBody>
      </p:sp>
    </p:spTree>
    <p:extLst>
      <p:ext uri="{BB962C8B-B14F-4D97-AF65-F5344CB8AC3E}">
        <p14:creationId xmlns:p14="http://schemas.microsoft.com/office/powerpoint/2010/main" val="77395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a:t>
            </a:r>
          </a:p>
        </p:txBody>
      </p:sp>
      <p:sp>
        <p:nvSpPr>
          <p:cNvPr id="3" name="Content Placeholder 2"/>
          <p:cNvSpPr>
            <a:spLocks noGrp="1"/>
          </p:cNvSpPr>
          <p:nvPr>
            <p:ph idx="1"/>
          </p:nvPr>
        </p:nvSpPr>
        <p:spPr/>
        <p:txBody>
          <a:bodyPr/>
          <a:lstStyle/>
          <a:p>
            <a:pPr>
              <a:buChar char="v"/>
            </a:pPr>
            <a:r>
              <a:rPr lang="en-US"/>
              <a:t> The Giver is a dystopian novel about Jonas. Jonas is an Eleven, soon to be a Twelve. He is anxious about the upcoming Ceremony of the Twelve. He lives in a community in which no one sees color, just black and white, and everyone is made to be the same. It's a community based around the idea of sameness. There are no individual choices, and there are a lot of rules based on sameness. The people are highly ignorant, not on purpose, but still ignorant. When Jonas is selected to be the new Receiver of Memory, his mind is opened up to the world. He starts to realize how imperfect the community is. When he decides to change things, Jonas must also make a decision for the better. </a:t>
            </a:r>
          </a:p>
        </p:txBody>
      </p:sp>
    </p:spTree>
    <p:extLst>
      <p:ext uri="{BB962C8B-B14F-4D97-AF65-F5344CB8AC3E}">
        <p14:creationId xmlns:p14="http://schemas.microsoft.com/office/powerpoint/2010/main" val="1666843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grpSp>
        <p:nvGrpSpPr>
          <p:cNvPr id="12" name="Group 11">
            <a:extLst>
              <a:ext uri="{FF2B5EF4-FFF2-40B4-BE49-F238E27FC236}">
                <a16:creationId xmlns:a16="http://schemas.microsoft.com/office/drawing/2014/main" id="{17C4610E-9C18-467B-BF10-BE6A974CC364}"/>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3" name="Freeform 5">
              <a:extLst>
                <a:ext uri="{FF2B5EF4-FFF2-40B4-BE49-F238E27FC236}">
                  <a16:creationId xmlns:a16="http://schemas.microsoft.com/office/drawing/2014/main" id="{296DF307-344E-4E9B-A7AA-8139E450D1BE}"/>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id="{E263CC2D-ACFB-4EB3-ADF9-CD82BC8422F3}"/>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id="{C5366E2F-9BA0-485A-B1CA-A5E6E2E379AF}"/>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id="{1803051E-7C26-4F53-8293-B4EAED4212B9}"/>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id="{D10888CD-E496-4116-9C45-CF4F17ADE644}"/>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id="{0A42DA8F-DA3D-43E9-A184-E0F6C133A1D7}"/>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id="{473EAD31-7AA3-49B7-ADD6-C13FF0F141A8}"/>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id="{2BBB7CDF-BA2E-451F-9201-CF2B6FEAEAE8}"/>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id="{84809EF2-CD0D-4BC3-ABC7-E7E312A1D74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id="{11D2D6C5-637B-4AFE-97F4-D4E48A613487}"/>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id="{F841B2C5-57F5-4FE6-B4D4-EBB3F3088119}"/>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id="{B4822A39-2A52-4B2C-9319-BEFC526DB0AF}"/>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id="{4E469692-E783-4950-8DEC-3A1FD3978B0C}"/>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id="{012909CD-3254-41E5-B8BB-0F2D7CE0D89F}"/>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id="{93E7648E-861E-4503-AEDC-56C4EC507297}"/>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id="{F9C72257-EBD0-4D1C-A32C-D846446872CB}"/>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id="{87BB2CBB-9C22-4E28-AB86-DC92AEE2DBD2}"/>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id="{F85B3053-8D9F-410A-80C2-7960DDEA6A66}"/>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id="{E8FF5DA7-6E72-41F1-A54C-EAF440A274F3}"/>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A899734C-500F-4274-9854-8BFA14A1D7EE}"/>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34" name="Rectangle 33">
              <a:extLst>
                <a:ext uri="{FF2B5EF4-FFF2-40B4-BE49-F238E27FC236}">
                  <a16:creationId xmlns:a16="http://schemas.microsoft.com/office/drawing/2014/main" id="{FF07BF51-2934-47AD-A415-7400882F1477}"/>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34">
              <a:extLst>
                <a:ext uri="{FF2B5EF4-FFF2-40B4-BE49-F238E27FC236}">
                  <a16:creationId xmlns:a16="http://schemas.microsoft.com/office/drawing/2014/main" id="{DD6E3DF0-EDC0-458B-9C5B-911814F0A68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5D0824B1-47C9-4504-99FB-CB15051979CA}"/>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8" name="Rectangle 37">
            <a:extLst>
              <a:ext uri="{FF2B5EF4-FFF2-40B4-BE49-F238E27FC236}">
                <a16:creationId xmlns:a16="http://schemas.microsoft.com/office/drawing/2014/main" id="{3904BE49-D42F-4F46-B6D8-2F317121682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57C06C8-18BE-4336-B9E0-3E15ACC93BA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41" name="Freeform 5">
              <a:extLst>
                <a:ext uri="{FF2B5EF4-FFF2-40B4-BE49-F238E27FC236}">
                  <a16:creationId xmlns:a16="http://schemas.microsoft.com/office/drawing/2014/main" id="{C1C39E9B-4917-47D7-B9CB-56480F8876FA}"/>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6">
              <a:extLst>
                <a:ext uri="{FF2B5EF4-FFF2-40B4-BE49-F238E27FC236}">
                  <a16:creationId xmlns:a16="http://schemas.microsoft.com/office/drawing/2014/main" id="{5F7200AE-DDFE-46D2-ABCA-99906B970EDB}"/>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7">
              <a:extLst>
                <a:ext uri="{FF2B5EF4-FFF2-40B4-BE49-F238E27FC236}">
                  <a16:creationId xmlns:a16="http://schemas.microsoft.com/office/drawing/2014/main" id="{CAC40760-2393-4FAE-9A58-F4CDC0671627}"/>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8">
              <a:extLst>
                <a:ext uri="{FF2B5EF4-FFF2-40B4-BE49-F238E27FC236}">
                  <a16:creationId xmlns:a16="http://schemas.microsoft.com/office/drawing/2014/main" id="{1080422B-1649-4C8E-9459-421424360963}"/>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9">
              <a:extLst>
                <a:ext uri="{FF2B5EF4-FFF2-40B4-BE49-F238E27FC236}">
                  <a16:creationId xmlns:a16="http://schemas.microsoft.com/office/drawing/2014/main" id="{0136A7BD-0DB3-401B-A6AB-38BD30D10066}"/>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
              <a:extLst>
                <a:ext uri="{FF2B5EF4-FFF2-40B4-BE49-F238E27FC236}">
                  <a16:creationId xmlns:a16="http://schemas.microsoft.com/office/drawing/2014/main" id="{FD037346-242B-41AF-8CF5-C35284CA241E}"/>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1">
              <a:extLst>
                <a:ext uri="{FF2B5EF4-FFF2-40B4-BE49-F238E27FC236}">
                  <a16:creationId xmlns:a16="http://schemas.microsoft.com/office/drawing/2014/main" id="{238EBF94-0BBF-4BAE-AE27-729E3AC135EC}"/>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2">
              <a:extLst>
                <a:ext uri="{FF2B5EF4-FFF2-40B4-BE49-F238E27FC236}">
                  <a16:creationId xmlns:a16="http://schemas.microsoft.com/office/drawing/2014/main" id="{3940EFD7-EB1A-47AF-9DC9-7D4FCC6011E3}"/>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3">
              <a:extLst>
                <a:ext uri="{FF2B5EF4-FFF2-40B4-BE49-F238E27FC236}">
                  <a16:creationId xmlns:a16="http://schemas.microsoft.com/office/drawing/2014/main" id="{6BAA7A10-98A8-4931-9BE2-B573EB37678B}"/>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4">
              <a:extLst>
                <a:ext uri="{FF2B5EF4-FFF2-40B4-BE49-F238E27FC236}">
                  <a16:creationId xmlns:a16="http://schemas.microsoft.com/office/drawing/2014/main" id="{420223F5-34A9-4388-AF7B-38C76242FCBE}"/>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5">
              <a:extLst>
                <a:ext uri="{FF2B5EF4-FFF2-40B4-BE49-F238E27FC236}">
                  <a16:creationId xmlns:a16="http://schemas.microsoft.com/office/drawing/2014/main" id="{3CC9C746-C646-4363-B3D3-349B5C18C382}"/>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6">
              <a:extLst>
                <a:ext uri="{FF2B5EF4-FFF2-40B4-BE49-F238E27FC236}">
                  <a16:creationId xmlns:a16="http://schemas.microsoft.com/office/drawing/2014/main" id="{3EAA5BC5-AB13-4C8E-9D9D-05DE777C5F2A}"/>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7">
              <a:extLst>
                <a:ext uri="{FF2B5EF4-FFF2-40B4-BE49-F238E27FC236}">
                  <a16:creationId xmlns:a16="http://schemas.microsoft.com/office/drawing/2014/main" id="{500FC397-0569-4EC4-926A-DDD62AC49599}"/>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8">
              <a:extLst>
                <a:ext uri="{FF2B5EF4-FFF2-40B4-BE49-F238E27FC236}">
                  <a16:creationId xmlns:a16="http://schemas.microsoft.com/office/drawing/2014/main" id="{284FF041-FE7D-47CD-830F-7FABF41C7C7A}"/>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9">
              <a:extLst>
                <a:ext uri="{FF2B5EF4-FFF2-40B4-BE49-F238E27FC236}">
                  <a16:creationId xmlns:a16="http://schemas.microsoft.com/office/drawing/2014/main" id="{224154F3-CDFE-4FFF-92E4-ECEACF4A6629}"/>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0">
              <a:extLst>
                <a:ext uri="{FF2B5EF4-FFF2-40B4-BE49-F238E27FC236}">
                  <a16:creationId xmlns:a16="http://schemas.microsoft.com/office/drawing/2014/main" id="{CCE7404D-AA5A-4B82-A875-07F35D7C2DC6}"/>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1">
              <a:extLst>
                <a:ext uri="{FF2B5EF4-FFF2-40B4-BE49-F238E27FC236}">
                  <a16:creationId xmlns:a16="http://schemas.microsoft.com/office/drawing/2014/main" id="{526B6FED-4F20-4070-95B4-FF6F439E1C4B}"/>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2">
              <a:extLst>
                <a:ext uri="{FF2B5EF4-FFF2-40B4-BE49-F238E27FC236}">
                  <a16:creationId xmlns:a16="http://schemas.microsoft.com/office/drawing/2014/main" id="{3A75958D-1716-4B5A-A745-AFA4962FA4E4}"/>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3">
              <a:extLst>
                <a:ext uri="{FF2B5EF4-FFF2-40B4-BE49-F238E27FC236}">
                  <a16:creationId xmlns:a16="http://schemas.microsoft.com/office/drawing/2014/main" id="{531A2051-17DE-4E9D-9EA6-026B97B1A91C}"/>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1" name="Rectangle 60">
            <a:extLst>
              <a:ext uri="{FF2B5EF4-FFF2-40B4-BE49-F238E27FC236}">
                <a16:creationId xmlns:a16="http://schemas.microsoft.com/office/drawing/2014/main" id="{CE0642A0-80D3-4F37-8249-A07E6F38283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80" y="-6706"/>
            <a:ext cx="12194680" cy="4127711"/>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a:extLst>
              <a:ext uri="{FF2B5EF4-FFF2-40B4-BE49-F238E27FC236}">
                <a16:creationId xmlns:a16="http://schemas.microsoft.com/office/drawing/2014/main" id="{9C8B76B4-34D7-4F36-9DB7-780E989FD0D1}"/>
              </a:ext>
            </a:extLst>
          </p:cNvPr>
          <p:cNvPicPr>
            <a:picLocks noGrp="1" noChangeAspect="1"/>
          </p:cNvPicPr>
          <p:nvPr>
            <p:ph idx="1"/>
          </p:nvPr>
        </p:nvPicPr>
        <p:blipFill>
          <a:blip r:embed="rId2"/>
          <a:stretch>
            <a:fillRect/>
          </a:stretch>
        </p:blipFill>
        <p:spPr>
          <a:xfrm>
            <a:off x="29150" y="46038"/>
            <a:ext cx="12178725" cy="4040187"/>
          </a:xfrm>
          <a:prstGeom prst="rect">
            <a:avLst/>
          </a:prstGeom>
          <a:ln w="12700">
            <a:noFill/>
          </a:ln>
        </p:spPr>
      </p:pic>
      <p:grpSp>
        <p:nvGrpSpPr>
          <p:cNvPr id="63" name="Group 62">
            <a:extLst>
              <a:ext uri="{FF2B5EF4-FFF2-40B4-BE49-F238E27FC236}">
                <a16:creationId xmlns:a16="http://schemas.microsoft.com/office/drawing/2014/main" id="{FA760135-24A9-40C9-B45F-2EB5B6420E4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4206292"/>
            <a:ext cx="12192755" cy="1771275"/>
            <a:chOff x="1" y="3893141"/>
            <a:chExt cx="12192755" cy="1771275"/>
          </a:xfrm>
        </p:grpSpPr>
        <p:sp>
          <p:nvSpPr>
            <p:cNvPr id="64" name="Isosceles Triangle 39">
              <a:extLst>
                <a:ext uri="{FF2B5EF4-FFF2-40B4-BE49-F238E27FC236}">
                  <a16:creationId xmlns:a16="http://schemas.microsoft.com/office/drawing/2014/main" id="{20E3CEE0-0CB3-421F-99FC-4585E62437DD}"/>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4346BB80-2556-4779-9642-5706CAA33CBB}"/>
                </a:ext>
              </a:extLst>
            </p:cNvPr>
            <p:cNvSpPr/>
            <p:nvPr>
              <p:extLst>
                <p:ext uri="{386F3935-93C4-4BCD-93E2-E3B085C9AB24}">
                  <p16:designElem xmlns:p16="http://schemas.microsoft.com/office/powerpoint/2015/main" val="1"/>
                </p:ext>
              </p:extLst>
            </p:nvPr>
          </p:nvSpPr>
          <p:spPr>
            <a:xfrm>
              <a:off x="1" y="3893141"/>
              <a:ext cx="12192755" cy="1420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A05FCC63-8DE2-45BC-B7B8-81684EFADCAD}"/>
              </a:ext>
            </a:extLst>
          </p:cNvPr>
          <p:cNvSpPr>
            <a:spLocks noGrp="1"/>
          </p:cNvSpPr>
          <p:nvPr>
            <p:ph type="title"/>
          </p:nvPr>
        </p:nvSpPr>
        <p:spPr>
          <a:xfrm>
            <a:off x="1704112" y="4657725"/>
            <a:ext cx="8833655" cy="727748"/>
          </a:xfrm>
        </p:spPr>
        <p:txBody>
          <a:bodyPr vert="horz" lIns="228600" tIns="228600" rIns="228600" bIns="0" rtlCol="0" anchor="b">
            <a:normAutofit/>
          </a:bodyPr>
          <a:lstStyle/>
          <a:p>
            <a:pPr>
              <a:lnSpc>
                <a:spcPct val="80000"/>
              </a:lnSpc>
            </a:pPr>
            <a:r>
              <a:rPr lang="en-US"/>
              <a:t>Plot</a:t>
            </a:r>
          </a:p>
        </p:txBody>
      </p:sp>
      <p:cxnSp>
        <p:nvCxnSpPr>
          <p:cNvPr id="7" name="Straight Arrow Connector 6">
            <a:extLst>
              <a:ext uri="{FF2B5EF4-FFF2-40B4-BE49-F238E27FC236}">
                <a16:creationId xmlns:a16="http://schemas.microsoft.com/office/drawing/2014/main" id="{1D3D5E35-2927-4CB4-B871-D2277058108C}"/>
              </a:ext>
            </a:extLst>
          </p:cNvPr>
          <p:cNvCxnSpPr/>
          <p:nvPr/>
        </p:nvCxnSpPr>
        <p:spPr>
          <a:xfrm>
            <a:off x="7324725" y="1828800"/>
            <a:ext cx="4498480" cy="1149"/>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6CC4489-09D3-460A-8767-C9BAAC0117B5}"/>
              </a:ext>
            </a:extLst>
          </p:cNvPr>
          <p:cNvCxnSpPr/>
          <p:nvPr/>
        </p:nvCxnSpPr>
        <p:spPr>
          <a:xfrm>
            <a:off x="74573" y="337279"/>
            <a:ext cx="5859741" cy="115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8DA6D95-9709-4B78-8239-09005396A4F3}"/>
              </a:ext>
            </a:extLst>
          </p:cNvPr>
          <p:cNvCxnSpPr/>
          <p:nvPr/>
        </p:nvCxnSpPr>
        <p:spPr>
          <a:xfrm>
            <a:off x="131005" y="2145391"/>
            <a:ext cx="4050470" cy="1149"/>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46FEDBB-2869-4278-B836-DEBF5FCA1754}"/>
              </a:ext>
            </a:extLst>
          </p:cNvPr>
          <p:cNvSpPr txBox="1"/>
          <p:nvPr/>
        </p:nvSpPr>
        <p:spPr>
          <a:xfrm>
            <a:off x="171450" y="2581275"/>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Jonas is anxiously awaiting the Ceremony of the Twelve.</a:t>
            </a:r>
          </a:p>
        </p:txBody>
      </p:sp>
      <p:sp>
        <p:nvSpPr>
          <p:cNvPr id="32" name="TextBox 31">
            <a:extLst>
              <a:ext uri="{FF2B5EF4-FFF2-40B4-BE49-F238E27FC236}">
                <a16:creationId xmlns:a16="http://schemas.microsoft.com/office/drawing/2014/main" id="{E50BA159-B8B4-4387-8C34-EF27EE264F87}"/>
              </a:ext>
            </a:extLst>
          </p:cNvPr>
          <p:cNvSpPr txBox="1"/>
          <p:nvPr/>
        </p:nvSpPr>
        <p:spPr>
          <a:xfrm>
            <a:off x="200025" y="1498410"/>
            <a:ext cx="4053286"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Jonas is selected as the new Receiver of Memory.</a:t>
            </a:r>
          </a:p>
        </p:txBody>
      </p:sp>
      <p:sp>
        <p:nvSpPr>
          <p:cNvPr id="37" name="TextBox 36">
            <a:extLst>
              <a:ext uri="{FF2B5EF4-FFF2-40B4-BE49-F238E27FC236}">
                <a16:creationId xmlns:a16="http://schemas.microsoft.com/office/drawing/2014/main" id="{45AA0EC4-8F4E-431D-A542-737317AE033F}"/>
              </a:ext>
            </a:extLst>
          </p:cNvPr>
          <p:cNvSpPr txBox="1"/>
          <p:nvPr/>
        </p:nvSpPr>
        <p:spPr>
          <a:xfrm>
            <a:off x="130175" y="-6350"/>
            <a:ext cx="5913365" cy="36830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Jonas receives his first memory from the Giver.</a:t>
            </a:r>
          </a:p>
        </p:txBody>
      </p:sp>
      <p:sp>
        <p:nvSpPr>
          <p:cNvPr id="39" name="TextBox 38">
            <a:extLst>
              <a:ext uri="{FF2B5EF4-FFF2-40B4-BE49-F238E27FC236}">
                <a16:creationId xmlns:a16="http://schemas.microsoft.com/office/drawing/2014/main" id="{A67A615F-362D-4498-B3F8-A5AA47109149}"/>
              </a:ext>
            </a:extLst>
          </p:cNvPr>
          <p:cNvSpPr txBox="1"/>
          <p:nvPr/>
        </p:nvSpPr>
        <p:spPr>
          <a:xfrm>
            <a:off x="7086600" y="1409700"/>
            <a:ext cx="5069405"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Jonas receives even more memories.</a:t>
            </a:r>
          </a:p>
        </p:txBody>
      </p:sp>
      <p:sp>
        <p:nvSpPr>
          <p:cNvPr id="60" name="TextBox 59">
            <a:extLst>
              <a:ext uri="{FF2B5EF4-FFF2-40B4-BE49-F238E27FC236}">
                <a16:creationId xmlns:a16="http://schemas.microsoft.com/office/drawing/2014/main" id="{0FF77C49-00E2-4EDE-A96B-3D500EBF9D62}"/>
              </a:ext>
            </a:extLst>
          </p:cNvPr>
          <p:cNvSpPr txBox="1"/>
          <p:nvPr/>
        </p:nvSpPr>
        <p:spPr>
          <a:xfrm>
            <a:off x="8425527" y="2819400"/>
            <a:ext cx="3777069"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Jonas decides to run away with Gabe.</a:t>
            </a:r>
          </a:p>
        </p:txBody>
      </p:sp>
    </p:spTree>
    <p:extLst>
      <p:ext uri="{BB962C8B-B14F-4D97-AF65-F5344CB8AC3E}">
        <p14:creationId xmlns:p14="http://schemas.microsoft.com/office/powerpoint/2010/main" val="3623389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0704D-8390-4D79-B9EE-7C2D5B24010B}"/>
              </a:ext>
            </a:extLst>
          </p:cNvPr>
          <p:cNvSpPr>
            <a:spLocks noGrp="1"/>
          </p:cNvSpPr>
          <p:nvPr>
            <p:ph type="title"/>
          </p:nvPr>
        </p:nvSpPr>
        <p:spPr/>
        <p:txBody>
          <a:bodyPr/>
          <a:lstStyle/>
          <a:p>
            <a:r>
              <a:rPr lang="en-US"/>
              <a:t>Time and Tone</a:t>
            </a:r>
          </a:p>
        </p:txBody>
      </p:sp>
      <p:sp>
        <p:nvSpPr>
          <p:cNvPr id="3" name="Content Placeholder 2">
            <a:extLst>
              <a:ext uri="{FF2B5EF4-FFF2-40B4-BE49-F238E27FC236}">
                <a16:creationId xmlns:a16="http://schemas.microsoft.com/office/drawing/2014/main" id="{BB8BF48A-A80B-4533-9567-52F031A79CA9}"/>
              </a:ext>
            </a:extLst>
          </p:cNvPr>
          <p:cNvSpPr>
            <a:spLocks noGrp="1"/>
          </p:cNvSpPr>
          <p:nvPr>
            <p:ph idx="1"/>
          </p:nvPr>
        </p:nvSpPr>
        <p:spPr/>
        <p:txBody>
          <a:bodyPr/>
          <a:lstStyle/>
          <a:p>
            <a:pPr marL="0" indent="0">
              <a:buNone/>
            </a:pPr>
            <a:r>
              <a:rPr lang="en-US"/>
              <a:t>This book doesn't give an adequate description of what time period this takes place in, but one can assume it takes place in the future. The book's setting is mainly in the community where Jonas lives. The author's attitude toward the subject is that we should not be controlled to the point that we have no real choices. She wants to say to us that we should have our own choices, even though sometimes we don't make the best choices. The mistakes that we make in life help shape who we are. We can still make good choices, but the author wants us to value seeing color, making choices, and being different from our peers. </a:t>
            </a:r>
          </a:p>
        </p:txBody>
      </p:sp>
    </p:spTree>
    <p:extLst>
      <p:ext uri="{BB962C8B-B14F-4D97-AF65-F5344CB8AC3E}">
        <p14:creationId xmlns:p14="http://schemas.microsoft.com/office/powerpoint/2010/main" val="2798737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EA4B8-5D30-4BEC-97E1-2B9C5D0F0388}"/>
              </a:ext>
            </a:extLst>
          </p:cNvPr>
          <p:cNvSpPr>
            <a:spLocks noGrp="1"/>
          </p:cNvSpPr>
          <p:nvPr>
            <p:ph type="title"/>
          </p:nvPr>
        </p:nvSpPr>
        <p:spPr/>
        <p:txBody>
          <a:bodyPr/>
          <a:lstStyle/>
          <a:p>
            <a:r>
              <a:rPr lang="en-US"/>
              <a:t>Traits, Influences, and Point of View</a:t>
            </a:r>
          </a:p>
        </p:txBody>
      </p:sp>
      <p:sp>
        <p:nvSpPr>
          <p:cNvPr id="3" name="Content Placeholder 2">
            <a:extLst>
              <a:ext uri="{FF2B5EF4-FFF2-40B4-BE49-F238E27FC236}">
                <a16:creationId xmlns:a16="http://schemas.microsoft.com/office/drawing/2014/main" id="{DAB2D8DD-7DFE-4632-9052-0AA02CA64102}"/>
              </a:ext>
            </a:extLst>
          </p:cNvPr>
          <p:cNvSpPr>
            <a:spLocks noGrp="1"/>
          </p:cNvSpPr>
          <p:nvPr>
            <p:ph idx="1"/>
          </p:nvPr>
        </p:nvSpPr>
        <p:spPr/>
        <p:txBody>
          <a:bodyPr/>
          <a:lstStyle/>
          <a:p>
            <a:pPr marL="0" indent="0">
              <a:buNone/>
            </a:pPr>
            <a:r>
              <a:rPr lang="en-US"/>
              <a:t>Jonas, as described by the Chief Elder, is intelligent, courageous, brave, has integrity, can inherit wisdom from his training, and the ability to see beyond. He is influenced a lot by the Chief Elder, for she reminds every one of the rules, his family, and his friends. His family has taught him the community rules and raised him. His point of view changes throughout the book. At first he views the world as perfect, as if nothing should change. It was the way life would always be, and how it should be. By the end of the book, he earns wisdom, and he sees the world differently. He now believes the world should change. He believes everyone should have the memories that he has been given by the Giver. </a:t>
            </a:r>
          </a:p>
        </p:txBody>
      </p:sp>
    </p:spTree>
    <p:extLst>
      <p:ext uri="{BB962C8B-B14F-4D97-AF65-F5344CB8AC3E}">
        <p14:creationId xmlns:p14="http://schemas.microsoft.com/office/powerpoint/2010/main" val="2600161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EBF2D-6ED1-4EED-A2C1-A3DE71D1157F}"/>
              </a:ext>
            </a:extLst>
          </p:cNvPr>
          <p:cNvSpPr>
            <a:spLocks noGrp="1"/>
          </p:cNvSpPr>
          <p:nvPr>
            <p:ph type="title"/>
          </p:nvPr>
        </p:nvSpPr>
        <p:spPr/>
        <p:txBody>
          <a:bodyPr/>
          <a:lstStyle/>
          <a:p>
            <a:r>
              <a:rPr lang="en-US"/>
              <a:t>Conflict</a:t>
            </a:r>
          </a:p>
        </p:txBody>
      </p:sp>
      <p:sp>
        <p:nvSpPr>
          <p:cNvPr id="3" name="Content Placeholder 2">
            <a:extLst>
              <a:ext uri="{FF2B5EF4-FFF2-40B4-BE49-F238E27FC236}">
                <a16:creationId xmlns:a16="http://schemas.microsoft.com/office/drawing/2014/main" id="{9138E0A5-FA18-485A-AECF-0D9728ADFC10}"/>
              </a:ext>
            </a:extLst>
          </p:cNvPr>
          <p:cNvSpPr>
            <a:spLocks noGrp="1"/>
          </p:cNvSpPr>
          <p:nvPr>
            <p:ph idx="1"/>
          </p:nvPr>
        </p:nvSpPr>
        <p:spPr/>
        <p:txBody>
          <a:bodyPr/>
          <a:lstStyle/>
          <a:p>
            <a:pPr marL="0" indent="0">
              <a:buNone/>
            </a:pPr>
            <a:r>
              <a:rPr lang="en-US"/>
              <a:t>The main conflict is between Jonas and himself. It is also between Jonas and the community. It is between Jonas and himself because he doesn't want to disobey the community rules. He wants to change the community but he doesn't know how to do it with only two people; himself and the Giver. It is between him and the community because the community have rules, that you can't break. If you break the rules enough, you are sent to Elsewhere. The only problem with that is Jonas isn't supposed to be released. If he is, then all the memories he has are released to the people, and the Elders don't want that. When he finally makes up his mind about what to do, he knows this could work if it is handled with care. </a:t>
            </a:r>
          </a:p>
        </p:txBody>
      </p:sp>
    </p:spTree>
    <p:extLst>
      <p:ext uri="{BB962C8B-B14F-4D97-AF65-F5344CB8AC3E}">
        <p14:creationId xmlns:p14="http://schemas.microsoft.com/office/powerpoint/2010/main" val="2391041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D7791-8E1B-4D34-8F88-BCEE2C17F69D}"/>
              </a:ext>
            </a:extLst>
          </p:cNvPr>
          <p:cNvSpPr>
            <a:spLocks noGrp="1"/>
          </p:cNvSpPr>
          <p:nvPr>
            <p:ph type="title"/>
          </p:nvPr>
        </p:nvSpPr>
        <p:spPr/>
        <p:txBody>
          <a:bodyPr/>
          <a:lstStyle/>
          <a:p>
            <a:r>
              <a:rPr lang="en-US"/>
              <a:t>Theme #1</a:t>
            </a:r>
          </a:p>
        </p:txBody>
      </p:sp>
      <p:sp>
        <p:nvSpPr>
          <p:cNvPr id="3" name="Content Placeholder 2">
            <a:extLst>
              <a:ext uri="{FF2B5EF4-FFF2-40B4-BE49-F238E27FC236}">
                <a16:creationId xmlns:a16="http://schemas.microsoft.com/office/drawing/2014/main" id="{8ED49BC7-E347-4460-BABD-A476289C970B}"/>
              </a:ext>
            </a:extLst>
          </p:cNvPr>
          <p:cNvSpPr>
            <a:spLocks noGrp="1"/>
          </p:cNvSpPr>
          <p:nvPr>
            <p:ph idx="1"/>
          </p:nvPr>
        </p:nvSpPr>
        <p:spPr/>
        <p:txBody>
          <a:bodyPr/>
          <a:lstStyle/>
          <a:p>
            <a:pPr marL="0" indent="0">
              <a:buNone/>
            </a:pPr>
            <a:r>
              <a:rPr lang="en-US"/>
              <a:t>One of the themes of the Giver is "No one can be completely perfect. As much as we try to obtain perfection, we couldn't be 100% perfect." This is a theme of the Giver because the community elders strive for perfection. They always want to make the right choices. People in the community are warned against breaking the rules. If they break a rule, or if they cause anxiety, sadness, rudeness, or tardiness, an immediate apology is required. So, unless you have robots that work perfectly and never malfunction, perfection is simply unattainable. </a:t>
            </a:r>
          </a:p>
        </p:txBody>
      </p:sp>
    </p:spTree>
    <p:extLst>
      <p:ext uri="{BB962C8B-B14F-4D97-AF65-F5344CB8AC3E}">
        <p14:creationId xmlns:p14="http://schemas.microsoft.com/office/powerpoint/2010/main" val="220404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4DF48-EA64-4DF3-BE84-F4673C3DF4C1}"/>
              </a:ext>
            </a:extLst>
          </p:cNvPr>
          <p:cNvSpPr>
            <a:spLocks noGrp="1"/>
          </p:cNvSpPr>
          <p:nvPr>
            <p:ph type="title"/>
          </p:nvPr>
        </p:nvSpPr>
        <p:spPr/>
        <p:txBody>
          <a:bodyPr/>
          <a:lstStyle/>
          <a:p>
            <a:r>
              <a:rPr lang="en-US"/>
              <a:t>Theme #2</a:t>
            </a:r>
          </a:p>
        </p:txBody>
      </p:sp>
      <p:sp>
        <p:nvSpPr>
          <p:cNvPr id="3" name="Content Placeholder 2">
            <a:extLst>
              <a:ext uri="{FF2B5EF4-FFF2-40B4-BE49-F238E27FC236}">
                <a16:creationId xmlns:a16="http://schemas.microsoft.com/office/drawing/2014/main" id="{8E55A09D-7C5A-42C2-A3BB-528E28E69F07}"/>
              </a:ext>
            </a:extLst>
          </p:cNvPr>
          <p:cNvSpPr>
            <a:spLocks noGrp="1"/>
          </p:cNvSpPr>
          <p:nvPr>
            <p:ph idx="1"/>
          </p:nvPr>
        </p:nvSpPr>
        <p:spPr>
          <a:xfrm>
            <a:off x="4905154" y="318313"/>
            <a:ext cx="6405784" cy="5620525"/>
          </a:xfrm>
        </p:spPr>
        <p:txBody>
          <a:bodyPr/>
          <a:lstStyle/>
          <a:p>
            <a:pPr marL="0" indent="0">
              <a:buNone/>
            </a:pPr>
            <a:r>
              <a:rPr lang="en-US"/>
              <a:t>Another theme for the Giver is "If we forget the past, then we forget true pain and suffering." This is a theme of the Giver because the people don't remember the past, and they have never experienced true pain. Sure, they fall on the ground and scrape their knees, but until Jonas went to his training sessions, he started experiencing true pain. The Elders wanted to destroy pain and suffering, and to do that they had to get rid of memories of war, violence, and terrorism. Now that the people of the community don't have the memories of war, death, and violence, they can live without knowing true pain. Not that pain is enjoyable, but we forget love, strength, and resilience with it. We become strong and resilient when we experience pain. If we are in a war, we feel extra love for our family and friends. This is what the people have lost since they don't remember true pain and suffering.</a:t>
            </a:r>
          </a:p>
        </p:txBody>
      </p:sp>
    </p:spTree>
    <p:extLst>
      <p:ext uri="{BB962C8B-B14F-4D97-AF65-F5344CB8AC3E}">
        <p14:creationId xmlns:p14="http://schemas.microsoft.com/office/powerpoint/2010/main" val="2716132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10B99-35EB-4684-B1ED-95A4FCBA0E0A}"/>
              </a:ext>
            </a:extLst>
          </p:cNvPr>
          <p:cNvSpPr>
            <a:spLocks noGrp="1"/>
          </p:cNvSpPr>
          <p:nvPr>
            <p:ph type="title"/>
          </p:nvPr>
        </p:nvSpPr>
        <p:spPr/>
        <p:txBody>
          <a:bodyPr/>
          <a:lstStyle/>
          <a:p>
            <a:r>
              <a:rPr lang="en-US"/>
              <a:t>Theme #3</a:t>
            </a:r>
          </a:p>
        </p:txBody>
      </p:sp>
      <p:sp>
        <p:nvSpPr>
          <p:cNvPr id="3" name="Content Placeholder 2">
            <a:extLst>
              <a:ext uri="{FF2B5EF4-FFF2-40B4-BE49-F238E27FC236}">
                <a16:creationId xmlns:a16="http://schemas.microsoft.com/office/drawing/2014/main" id="{481AA234-1EC6-4B37-9940-A5D2D6DCD977}"/>
              </a:ext>
            </a:extLst>
          </p:cNvPr>
          <p:cNvSpPr>
            <a:spLocks noGrp="1"/>
          </p:cNvSpPr>
          <p:nvPr>
            <p:ph idx="1"/>
          </p:nvPr>
        </p:nvSpPr>
        <p:spPr/>
        <p:txBody>
          <a:bodyPr/>
          <a:lstStyle/>
          <a:p>
            <a:pPr marL="0" indent="0">
              <a:buNone/>
            </a:pPr>
            <a:r>
              <a:rPr lang="en-US"/>
              <a:t>Another theme for the Giver is "We are who we are because of our differences". Life seems boring is we're all the same. We lose our "uniqueness" when we are the same. I wouldn't enjoy being the exact copy of Susie! Even identical twins have differences. Even though they might dress the same and look alike, their personalities are different. In the Giver, the world is reduced to "Sameness" and everything is the same. Except for your looks and your personality, everyone behaves in the same manner. Even things that aren't alive are the same. The weather is the same, the clothing is the same, the family units are the same, the bicycles are the same, the number of people in the family are the same, and even the age you are in comparison to everyone else is the same. </a:t>
            </a:r>
          </a:p>
        </p:txBody>
      </p:sp>
    </p:spTree>
    <p:extLst>
      <p:ext uri="{BB962C8B-B14F-4D97-AF65-F5344CB8AC3E}">
        <p14:creationId xmlns:p14="http://schemas.microsoft.com/office/powerpoint/2010/main" val="6291756"/>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Atlas</vt:lpstr>
      <vt:lpstr>The Giver</vt:lpstr>
      <vt:lpstr>Summary</vt:lpstr>
      <vt:lpstr>Plot</vt:lpstr>
      <vt:lpstr>Time and Tone</vt:lpstr>
      <vt:lpstr>Traits, Influences, and Point of View</vt:lpstr>
      <vt:lpstr>Conflict</vt:lpstr>
      <vt:lpstr>Theme #1</vt:lpstr>
      <vt:lpstr>Theme #2</vt:lpstr>
      <vt:lpstr>Theme #3</vt:lpstr>
      <vt:lpstr>Comparison</vt:lpstr>
      <vt:lpstr>Most Impactful Signpost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Giver</dc:title>
  <cp:revision>1</cp:revision>
  <dcterms:modified xsi:type="dcterms:W3CDTF">2017-10-19T23:31:54Z</dcterms:modified>
</cp:coreProperties>
</file>